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9" r:id="rId1"/>
    <p:sldMasterId id="2147483740" r:id="rId2"/>
    <p:sldMasterId id="2147483741" r:id="rId3"/>
    <p:sldMasterId id="2147483742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9144000" cy="5143500" type="screen16x9"/>
  <p:notesSz cx="6858000" cy="9144000"/>
  <p:embeddedFontLst>
    <p:embeddedFont>
      <p:font typeface="Google Sans" panose="020B0604020202020204" charset="0"/>
      <p:regular r:id="rId25"/>
      <p:bold r:id="rId26"/>
      <p:italic r:id="rId27"/>
      <p:boldItalic r:id="rId28"/>
    </p:embeddedFont>
    <p:embeddedFont>
      <p:font typeface="Google Sans Medium" panose="020B0604020202020204" charset="0"/>
      <p:regular r:id="rId29"/>
      <p:bold r:id="rId30"/>
      <p:italic r:id="rId31"/>
      <p:boldItalic r:id="rId32"/>
    </p:embeddedFont>
    <p:embeddedFont>
      <p:font typeface="Helvetica Neue" panose="020B0604020202020204" charset="0"/>
      <p:regular r:id="rId33"/>
      <p:bold r:id="rId34"/>
      <p:italic r:id="rId35"/>
      <p:boldItalic r:id="rId36"/>
    </p:embeddedFont>
    <p:embeddedFont>
      <p:font typeface="Lucida Sans" panose="020B0602030504020204" pitchFamily="34" charset="0"/>
      <p:regular r:id="rId37"/>
      <p:bold r:id="rId38"/>
      <p:italic r:id="rId39"/>
      <p:boldItalic r:id="rId40"/>
    </p:embeddedFont>
    <p:embeddedFont>
      <p:font typeface="Open Sans Light" panose="020B0306030504020204" pitchFamily="3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oboto Mono" panose="020B0604020202020204" charset="0"/>
      <p:regular r:id="rId49"/>
      <p:bold r:id="rId50"/>
      <p:italic r:id="rId51"/>
      <p:boldItalic r:id="rId52"/>
    </p:embeddedFont>
    <p:embeddedFont>
      <p:font typeface="Roboto Mono Light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font" Target="fonts/font31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5.fntdata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font" Target="fonts/font29.fntdata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font" Target="fonts/font32.fntdata"/><Relationship Id="rId8" Type="http://schemas.openxmlformats.org/officeDocument/2006/relationships/slide" Target="slides/slide4.xml"/><Relationship Id="rId51" Type="http://schemas.openxmlformats.org/officeDocument/2006/relationships/font" Target="fonts/font27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17.fntdata"/><Relationship Id="rId54" Type="http://schemas.openxmlformats.org/officeDocument/2006/relationships/font" Target="fonts/font3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e4804f2452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e4804f2452_0_1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d448b4f26261a2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d448b4f26261a2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11cd38762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11cd38762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11cd38762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11cd38762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11cd38762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11cd38762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11cd38762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11cd38762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12e14911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12e14911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12e14911d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112e14911d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12e14911d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12e14911d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124c00a0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124c00a0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e4804f2452_0_1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3" name="Google Shape;593;ge4804f2452_0_1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1061fccf43b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1061fccf43b_0_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061fccf43b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061fccf43b_0_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4cc268fa10c1dfd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4cc268fa10c1dfd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4cc268fa10c1dfd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4cc268fa10c1dfd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4cc268fa10c1dfd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4cc268fa10c1dfd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4cc268fa10c1dfd3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4cc268fa10c1dfd3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4cc268fa10c1dfd3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4cc268fa10c1dfd3_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4cc268fa10c1dfd3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4cc268fa10c1dfd3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ubTitle" idx="2"/>
          </p:nvPr>
        </p:nvSpPr>
        <p:spPr>
          <a:xfrm>
            <a:off x="395944" y="99024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title"/>
          </p:nvPr>
        </p:nvSpPr>
        <p:spPr>
          <a:xfrm>
            <a:off x="5258306" y="2195658"/>
            <a:ext cx="78513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- Half slide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451256" y="2076975"/>
            <a:ext cx="3313200" cy="1919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347644" y="483797"/>
            <a:ext cx="4108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2"/>
          </p:nvPr>
        </p:nvSpPr>
        <p:spPr>
          <a:xfrm>
            <a:off x="435150" y="1400255"/>
            <a:ext cx="33132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/>
          <p:nvPr/>
        </p:nvSpPr>
        <p:spPr>
          <a:xfrm>
            <a:off x="4598616" y="4556"/>
            <a:ext cx="45453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9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" name="Google Shape;93;p20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ubTitle" idx="1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2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0" name="Google Shape;100;p21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0" y="0"/>
            <a:ext cx="1125000" cy="29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/>
          <p:nvPr/>
        </p:nvSpPr>
        <p:spPr>
          <a:xfrm>
            <a:off x="438450" y="4661541"/>
            <a:ext cx="2814600" cy="2763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50" y="4727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2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2" name="Google Shape;142;p27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48" name="Google Shape;148;p28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Blue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●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○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■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●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●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9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Green 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5" name="Google Shape;165;p31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67" name="Google Shape;167;p31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Yellow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/>
        </p:nvSpPr>
        <p:spPr>
          <a:xfrm>
            <a:off x="435150" y="1198294"/>
            <a:ext cx="8214900" cy="5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2" name="Google Shape;172;p32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73" name="Google Shape;173;p32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4" name="Google Shape;174;p32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79" name="Google Shape;179;p33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Yellow">
  <p:cSld name="Quote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_3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36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/>
          <p:nvPr/>
        </p:nvSpPr>
        <p:spPr>
          <a:xfrm>
            <a:off x="94" y="0"/>
            <a:ext cx="9144000" cy="51435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Green Footer">
  <p:cSld name="Blank Green Footer">
    <p:bg>
      <p:bgPr>
        <a:solidFill>
          <a:srgbClr val="FFFFFF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00" name="Google Shape;200;p38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1" name="Google Shape;201;p38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Red Footer">
  <p:cSld name="Blank Red Footer">
    <p:bg>
      <p:bgPr>
        <a:solidFill>
          <a:srgbClr val="FFFFFF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04" name="Google Shape;204;p39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05" name="Google Shape;205;p39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1"/>
          <p:cNvSpPr txBox="1">
            <a:spLocks noGrp="1"/>
          </p:cNvSpPr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1 1">
  <p:cSld name="Presentation Title">
    <p:bg>
      <p:bgPr>
        <a:solidFill>
          <a:srgbClr val="FFFFFF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 1">
  <p:cSld name="CUSTOM_7_2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43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4"/>
          <p:cNvSpPr txBox="1">
            <a:spLocks noGrp="1"/>
          </p:cNvSpPr>
          <p:nvPr>
            <p:ph type="title"/>
          </p:nvPr>
        </p:nvSpPr>
        <p:spPr>
          <a:xfrm>
            <a:off x="1145430" y="355600"/>
            <a:ext cx="6853200" cy="1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4500" b="0" i="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18" name="Google Shape;218;p4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19" name="Google Shape;219;p4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Left Blue">
  <p:cSld name="CUSTOM_3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5"/>
          <p:cNvSpPr txBox="1">
            <a:spLocks noGrp="1"/>
          </p:cNvSpPr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3" name="Google Shape;223;p45"/>
          <p:cNvSpPr txBox="1">
            <a:spLocks noGrp="1"/>
          </p:cNvSpPr>
          <p:nvPr>
            <p:ph type="body" idx="1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4" name="Google Shape;224;p45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ctr" anchorCtr="0">
            <a:no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5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sz="500" b="0" i="0" u="none" strike="noStrike" cap="non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, Subhead, Body">
  <p:cSld name="(Avoid) Title, Subtitle, Bullets_1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7"/>
          <p:cNvSpPr txBox="1">
            <a:spLocks noGrp="1"/>
          </p:cNvSpPr>
          <p:nvPr>
            <p:ph type="title"/>
          </p:nvPr>
        </p:nvSpPr>
        <p:spPr>
          <a:xfrm>
            <a:off x="512590" y="423038"/>
            <a:ext cx="8198700" cy="6822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47"/>
          <p:cNvSpPr txBox="1">
            <a:spLocks noGrp="1"/>
          </p:cNvSpPr>
          <p:nvPr>
            <p:ph type="title" idx="2"/>
          </p:nvPr>
        </p:nvSpPr>
        <p:spPr>
          <a:xfrm>
            <a:off x="551091" y="1164076"/>
            <a:ext cx="8198700" cy="497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47"/>
          <p:cNvSpPr txBox="1">
            <a:spLocks noGrp="1"/>
          </p:cNvSpPr>
          <p:nvPr>
            <p:ph type="title" idx="3"/>
          </p:nvPr>
        </p:nvSpPr>
        <p:spPr>
          <a:xfrm>
            <a:off x="570341" y="1814073"/>
            <a:ext cx="6783300" cy="1976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">
  <p:cSld name="(Avoid) Title, Subtitle, Bullets_1_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8"/>
          <p:cNvSpPr txBox="1">
            <a:spLocks noGrp="1"/>
          </p:cNvSpPr>
          <p:nvPr>
            <p:ph type="title"/>
          </p:nvPr>
        </p:nvSpPr>
        <p:spPr>
          <a:xfrm>
            <a:off x="808444" y="1365619"/>
            <a:ext cx="4607700" cy="129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48"/>
          <p:cNvSpPr txBox="1">
            <a:spLocks noGrp="1"/>
          </p:cNvSpPr>
          <p:nvPr>
            <p:ph type="title" idx="2"/>
          </p:nvPr>
        </p:nvSpPr>
        <p:spPr>
          <a:xfrm>
            <a:off x="808445" y="2657682"/>
            <a:ext cx="4495500" cy="408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48"/>
          <p:cNvSpPr txBox="1">
            <a:spLocks noGrp="1"/>
          </p:cNvSpPr>
          <p:nvPr>
            <p:ph type="title" idx="3"/>
          </p:nvPr>
        </p:nvSpPr>
        <p:spPr>
          <a:xfrm>
            <a:off x="1436654" y="3318862"/>
            <a:ext cx="1569000" cy="479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!">
  <p:cSld name="(Avoid) Title, Subtitle, Bullets_1_2_2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9"/>
          <p:cNvSpPr txBox="1">
            <a:spLocks noGrp="1"/>
          </p:cNvSpPr>
          <p:nvPr>
            <p:ph type="title"/>
          </p:nvPr>
        </p:nvSpPr>
        <p:spPr>
          <a:xfrm>
            <a:off x="1456344" y="1365619"/>
            <a:ext cx="4607700" cy="129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42" name="Google Shape;242;p49"/>
          <p:cNvSpPr txBox="1">
            <a:spLocks noGrp="1"/>
          </p:cNvSpPr>
          <p:nvPr>
            <p:ph type="title" idx="2"/>
          </p:nvPr>
        </p:nvSpPr>
        <p:spPr>
          <a:xfrm>
            <a:off x="2084555" y="3318862"/>
            <a:ext cx="1569000" cy="479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gue">
  <p:cSld name="(Avoid) Title, Subtitle, Bullets_1_2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0"/>
          <p:cNvSpPr txBox="1">
            <a:spLocks noGrp="1"/>
          </p:cNvSpPr>
          <p:nvPr>
            <p:ph type="title"/>
          </p:nvPr>
        </p:nvSpPr>
        <p:spPr>
          <a:xfrm>
            <a:off x="761213" y="1233272"/>
            <a:ext cx="4607700" cy="129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50"/>
          <p:cNvSpPr txBox="1">
            <a:spLocks noGrp="1"/>
          </p:cNvSpPr>
          <p:nvPr>
            <p:ph type="title" idx="2"/>
          </p:nvPr>
        </p:nvSpPr>
        <p:spPr>
          <a:xfrm>
            <a:off x="761214" y="2525335"/>
            <a:ext cx="4495500" cy="408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, Subhead, 2-Col Bullets">
  <p:cSld name="(Avoid) Title, Subtitle, Bullets_1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1"/>
          <p:cNvSpPr txBox="1">
            <a:spLocks noGrp="1"/>
          </p:cNvSpPr>
          <p:nvPr>
            <p:ph type="title"/>
          </p:nvPr>
        </p:nvSpPr>
        <p:spPr>
          <a:xfrm>
            <a:off x="512590" y="423038"/>
            <a:ext cx="8198700" cy="6822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51"/>
          <p:cNvSpPr txBox="1">
            <a:spLocks noGrp="1"/>
          </p:cNvSpPr>
          <p:nvPr>
            <p:ph type="title" idx="2"/>
          </p:nvPr>
        </p:nvSpPr>
        <p:spPr>
          <a:xfrm>
            <a:off x="551091" y="1164076"/>
            <a:ext cx="8198700" cy="497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51"/>
          <p:cNvSpPr txBox="1">
            <a:spLocks noGrp="1"/>
          </p:cNvSpPr>
          <p:nvPr>
            <p:ph type="body" idx="1"/>
          </p:nvPr>
        </p:nvSpPr>
        <p:spPr>
          <a:xfrm>
            <a:off x="599306" y="1812291"/>
            <a:ext cx="3164100" cy="21615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51"/>
          <p:cNvSpPr txBox="1">
            <a:spLocks noGrp="1"/>
          </p:cNvSpPr>
          <p:nvPr>
            <p:ph type="body" idx="3"/>
          </p:nvPr>
        </p:nvSpPr>
        <p:spPr>
          <a:xfrm>
            <a:off x="4093275" y="1812291"/>
            <a:ext cx="3164100" cy="21615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●"/>
              <a:defRPr>
                <a:solidFill>
                  <a:srgbClr val="3F3F3F"/>
                </a:solidFill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○"/>
              <a:defRPr>
                <a:solidFill>
                  <a:srgbClr val="3F3F3F"/>
                </a:solidFill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5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Light">
  <p:cSld name="(Avoid) Title, Subtitle, Bullets_1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2"/>
          <p:cNvSpPr txBox="1">
            <a:spLocks noGrp="1"/>
          </p:cNvSpPr>
          <p:nvPr>
            <p:ph type="title"/>
          </p:nvPr>
        </p:nvSpPr>
        <p:spPr>
          <a:xfrm>
            <a:off x="1434169" y="1939200"/>
            <a:ext cx="6275700" cy="933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52"/>
          <p:cNvSpPr txBox="1">
            <a:spLocks noGrp="1"/>
          </p:cNvSpPr>
          <p:nvPr>
            <p:ph type="title" idx="2"/>
          </p:nvPr>
        </p:nvSpPr>
        <p:spPr>
          <a:xfrm>
            <a:off x="1447395" y="3181762"/>
            <a:ext cx="4850100" cy="614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Text, Half Photo">
  <p:cSld name="(Avoid) Title, Subtitle, Bullets_1_1_1_2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5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3"/>
          <p:cNvSpPr txBox="1">
            <a:spLocks noGrp="1"/>
          </p:cNvSpPr>
          <p:nvPr>
            <p:ph type="title"/>
          </p:nvPr>
        </p:nvSpPr>
        <p:spPr>
          <a:xfrm>
            <a:off x="734541" y="736041"/>
            <a:ext cx="3125400" cy="8232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53"/>
          <p:cNvSpPr txBox="1">
            <a:spLocks noGrp="1"/>
          </p:cNvSpPr>
          <p:nvPr>
            <p:ph type="title" idx="2"/>
          </p:nvPr>
        </p:nvSpPr>
        <p:spPr>
          <a:xfrm>
            <a:off x="734541" y="1603519"/>
            <a:ext cx="3125400" cy="3888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53"/>
          <p:cNvSpPr txBox="1">
            <a:spLocks noGrp="1"/>
          </p:cNvSpPr>
          <p:nvPr>
            <p:ph type="title" idx="3"/>
          </p:nvPr>
        </p:nvSpPr>
        <p:spPr>
          <a:xfrm>
            <a:off x="734541" y="2152163"/>
            <a:ext cx="3125400" cy="159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Dark">
  <p:cSld name="(Avoid) Title, Subtitle, Bullets_1_1_1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54"/>
          <p:cNvSpPr txBox="1">
            <a:spLocks noGrp="1"/>
          </p:cNvSpPr>
          <p:nvPr>
            <p:ph type="title"/>
          </p:nvPr>
        </p:nvSpPr>
        <p:spPr>
          <a:xfrm>
            <a:off x="1443788" y="1939200"/>
            <a:ext cx="6266100" cy="9333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54"/>
          <p:cNvSpPr txBox="1">
            <a:spLocks noGrp="1"/>
          </p:cNvSpPr>
          <p:nvPr>
            <p:ph type="title" idx="2"/>
          </p:nvPr>
        </p:nvSpPr>
        <p:spPr>
          <a:xfrm>
            <a:off x="1456994" y="3181762"/>
            <a:ext cx="4842600" cy="614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A6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(Avoid) Title, Subtitle, Bullets_1_1_1_1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6"/>
          <p:cNvSpPr/>
          <p:nvPr/>
        </p:nvSpPr>
        <p:spPr>
          <a:xfrm>
            <a:off x="94" y="0"/>
            <a:ext cx="9144000" cy="51435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Green Footer">
  <p:cSld name="Blank Green Footer">
    <p:bg>
      <p:bgPr>
        <a:solidFill>
          <a:srgbClr val="FFFFFF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7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71" name="Google Shape;271;p57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72" name="Google Shape;272;p57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Red Footer">
  <p:cSld name="Blank Red Footer">
    <p:bg>
      <p:bgPr>
        <a:solidFill>
          <a:srgbClr val="FFFFFF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8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75" name="Google Shape;275;p58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276" name="Google Shape;276;p58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9" name="Google Shape;279;p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80" name="Google Shape;280;p59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81" name="Google Shape;281;p5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–White">
  <p:cSld name="TITLE_AND_BODY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0"/>
          <p:cNvSpPr txBox="1">
            <a:spLocks noGrp="1"/>
          </p:cNvSpPr>
          <p:nvPr>
            <p:ph type="title"/>
          </p:nvPr>
        </p:nvSpPr>
        <p:spPr>
          <a:xfrm>
            <a:off x="469275" y="409575"/>
            <a:ext cx="63282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oogle Sans"/>
              <a:buNone/>
              <a:defRPr sz="2400" i="0" u="none" strike="noStrike" cap="non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84" name="Google Shape;284;p60"/>
          <p:cNvSpPr txBox="1">
            <a:spLocks noGrp="1"/>
          </p:cNvSpPr>
          <p:nvPr>
            <p:ph type="title" idx="2"/>
          </p:nvPr>
        </p:nvSpPr>
        <p:spPr>
          <a:xfrm>
            <a:off x="469275" y="758685"/>
            <a:ext cx="56361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oogle Sans"/>
              <a:buNone/>
              <a:defRPr sz="240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, Subtitle, &amp; Bullets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3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95" name="Google Shape;295;p63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96" name="Google Shape;296;p63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7" name="Google Shape;29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Red">
  <p:cSld name="Title, Subtitle, &amp; Bullets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4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00" name="Google Shape;300;p64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01" name="Google Shape;301;p64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2" name="Google Shape;30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5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05" name="Google Shape;305;p65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06" name="Google Shape;306;p65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" name="Google Shape;30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Blue">
  <p:cSld name="Title, Subtitle, &amp; Bullets_1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6"/>
          <p:cNvSpPr txBox="1">
            <a:spLocks noGrp="1"/>
          </p:cNvSpPr>
          <p:nvPr>
            <p:ph type="title"/>
          </p:nvPr>
        </p:nvSpPr>
        <p:spPr>
          <a:xfrm>
            <a:off x="910472" y="1692675"/>
            <a:ext cx="53664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10" name="Google Shape;310;p66"/>
          <p:cNvSpPr txBox="1">
            <a:spLocks noGrp="1"/>
          </p:cNvSpPr>
          <p:nvPr>
            <p:ph type="subTitle" idx="1"/>
          </p:nvPr>
        </p:nvSpPr>
        <p:spPr>
          <a:xfrm>
            <a:off x="2223600" y="3036047"/>
            <a:ext cx="3955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11" name="Google Shape;311;p66"/>
          <p:cNvSpPr/>
          <p:nvPr/>
        </p:nvSpPr>
        <p:spPr>
          <a:xfrm>
            <a:off x="989381" y="864909"/>
            <a:ext cx="2352900" cy="2763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2" name="Google Shape;31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566" y="930525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">
  <p:cSld name="Title, Subtitle, &amp; Bulle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7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5" name="Google Shape;315;p67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16" name="Google Shape;316;p67"/>
          <p:cNvSpPr txBox="1">
            <a:spLocks noGrp="1"/>
          </p:cNvSpPr>
          <p:nvPr>
            <p:ph type="subTitle" idx="2"/>
          </p:nvPr>
        </p:nvSpPr>
        <p:spPr>
          <a:xfrm>
            <a:off x="395944" y="99024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17" name="Google Shape;317;p67"/>
          <p:cNvSpPr txBox="1">
            <a:spLocks noGrp="1"/>
          </p:cNvSpPr>
          <p:nvPr>
            <p:ph type="title"/>
          </p:nvPr>
        </p:nvSpPr>
        <p:spPr>
          <a:xfrm>
            <a:off x="5258306" y="2195658"/>
            <a:ext cx="78513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18" name="Google Shape;318;p67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9" name="Google Shape;31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lain - Half slide">
  <p:cSld name="Title, Subtitle, &amp; Bullets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8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68"/>
          <p:cNvSpPr txBox="1">
            <a:spLocks noGrp="1"/>
          </p:cNvSpPr>
          <p:nvPr>
            <p:ph type="body" idx="1"/>
          </p:nvPr>
        </p:nvSpPr>
        <p:spPr>
          <a:xfrm>
            <a:off x="451256" y="2076975"/>
            <a:ext cx="3313200" cy="1919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23" name="Google Shape;323;p68"/>
          <p:cNvSpPr txBox="1">
            <a:spLocks noGrp="1"/>
          </p:cNvSpPr>
          <p:nvPr>
            <p:ph type="title"/>
          </p:nvPr>
        </p:nvSpPr>
        <p:spPr>
          <a:xfrm>
            <a:off x="347644" y="483797"/>
            <a:ext cx="4108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7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24" name="Google Shape;324;p68"/>
          <p:cNvSpPr txBox="1">
            <a:spLocks noGrp="1"/>
          </p:cNvSpPr>
          <p:nvPr>
            <p:ph type="subTitle" idx="2"/>
          </p:nvPr>
        </p:nvSpPr>
        <p:spPr>
          <a:xfrm>
            <a:off x="435150" y="1400255"/>
            <a:ext cx="33132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5787B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25" name="Google Shape;325;p68"/>
          <p:cNvSpPr/>
          <p:nvPr/>
        </p:nvSpPr>
        <p:spPr>
          <a:xfrm>
            <a:off x="4598616" y="4556"/>
            <a:ext cx="45453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68"/>
          <p:cNvSpPr/>
          <p:nvPr/>
        </p:nvSpPr>
        <p:spPr>
          <a:xfrm>
            <a:off x="322584" y="467936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7" name="Google Shape;32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85" y="4744978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9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0" name="Google Shape;330;p69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31" name="Google Shape;331;p69"/>
          <p:cNvSpPr txBox="1">
            <a:spLocks noGrp="1"/>
          </p:cNvSpPr>
          <p:nvPr>
            <p:ph type="subTitle" idx="1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32" name="Google Shape;332;p69"/>
          <p:cNvSpPr txBox="1">
            <a:spLocks noGrp="1"/>
          </p:cNvSpPr>
          <p:nvPr>
            <p:ph type="body" idx="2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3" name="Google Shape;333;p69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4" name="Google Shape;334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70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7" name="Google Shape;337;p70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8" name="Google Shape;338;p70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39" name="Google Shape;339;p70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40" name="Google Shape;340;p70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1" name="Google Shape;341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71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4" name="Google Shape;344;p71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45" name="Google Shape;345;p71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46" name="Google Shape;346;p71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47" name="Google Shape;347;p71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" name="Google Shape;34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72"/>
          <p:cNvSpPr txBox="1"/>
          <p:nvPr/>
        </p:nvSpPr>
        <p:spPr>
          <a:xfrm>
            <a:off x="912983" y="1893330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1" name="Google Shape;351;p72"/>
          <p:cNvSpPr txBox="1"/>
          <p:nvPr/>
        </p:nvSpPr>
        <p:spPr>
          <a:xfrm>
            <a:off x="0" y="0"/>
            <a:ext cx="1125000" cy="29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sp>
        <p:nvSpPr>
          <p:cNvPr id="352" name="Google Shape;352;p72"/>
          <p:cNvSpPr txBox="1">
            <a:spLocks noGrp="1"/>
          </p:cNvSpPr>
          <p:nvPr>
            <p:ph type="body" idx="1"/>
          </p:nvPr>
        </p:nvSpPr>
        <p:spPr>
          <a:xfrm>
            <a:off x="929091" y="2288466"/>
            <a:ext cx="59412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53" name="Google Shape;353;p72"/>
          <p:cNvSpPr txBox="1">
            <a:spLocks noGrp="1"/>
          </p:cNvSpPr>
          <p:nvPr>
            <p:ph type="title"/>
          </p:nvPr>
        </p:nvSpPr>
        <p:spPr>
          <a:xfrm>
            <a:off x="854513" y="1178831"/>
            <a:ext cx="6015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54" name="Google Shape;354;p72"/>
          <p:cNvSpPr txBox="1">
            <a:spLocks noGrp="1"/>
          </p:cNvSpPr>
          <p:nvPr>
            <p:ph type="subTitle" idx="2"/>
          </p:nvPr>
        </p:nvSpPr>
        <p:spPr>
          <a:xfrm>
            <a:off x="929091" y="1833263"/>
            <a:ext cx="63981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55" name="Google Shape;355;p72"/>
          <p:cNvSpPr/>
          <p:nvPr/>
        </p:nvSpPr>
        <p:spPr>
          <a:xfrm>
            <a:off x="402797" y="34799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6" name="Google Shape;35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97" y="41360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73"/>
          <p:cNvSpPr/>
          <p:nvPr/>
        </p:nvSpPr>
        <p:spPr>
          <a:xfrm>
            <a:off x="438450" y="4661541"/>
            <a:ext cx="2814600" cy="2763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9" name="Google Shape;359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50" y="4727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4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2" name="Google Shape;362;p74"/>
          <p:cNvSpPr txBox="1">
            <a:spLocks noGrp="1"/>
          </p:cNvSpPr>
          <p:nvPr>
            <p:ph type="subTitle" idx="1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63" name="Google Shape;363;p74"/>
          <p:cNvSpPr txBox="1">
            <a:spLocks noGrp="1"/>
          </p:cNvSpPr>
          <p:nvPr>
            <p:ph type="body" idx="2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64" name="Google Shape;364;p74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65" name="Google Shape;365;p74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6" name="Google Shape;36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5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9" name="Google Shape;369;p75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70" name="Google Shape;370;p75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71" name="Google Shape;371;p75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72" name="Google Shape;372;p75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3" name="Google Shape;37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6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6" name="Google Shape;376;p76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77" name="Google Shape;377;p76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78" name="Google Shape;378;p76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79" name="Google Shape;379;p76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0" name="Google Shape;38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7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83" name="Google Shape;383;p77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84" name="Google Shape;384;p77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85" name="Google Shape;385;p77"/>
          <p:cNvSpPr/>
          <p:nvPr/>
        </p:nvSpPr>
        <p:spPr>
          <a:xfrm>
            <a:off x="135431" y="4474378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6" name="Google Shape;386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31" y="4539994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Blue">
  <p:cSld name="Title, Subtitle, &amp; Bullets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8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●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 Mono Light"/>
              <a:buChar char="○"/>
              <a:defRPr sz="1800"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■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Roboto Mono Light"/>
              <a:buChar char="●"/>
              <a:defRPr sz="1400"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●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○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Roboto Mono Light"/>
              <a:buChar char="■"/>
              <a:defRPr sz="1100"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389" name="Google Shape;389;p78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78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78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2" name="Google Shape;392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Green ">
  <p:cSld name="Title, Subtitle, &amp; Bullets_1_2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9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95" name="Google Shape;395;p79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96" name="Google Shape;396;p79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97" name="Google Shape;397;p79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8" name="Google Shape;39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Red">
  <p:cSld name="Title, Subtitle, &amp; Bullets_1_2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80"/>
          <p:cNvSpPr txBox="1"/>
          <p:nvPr/>
        </p:nvSpPr>
        <p:spPr>
          <a:xfrm>
            <a:off x="435148" y="1198295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1" name="Google Shape;401;p80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02" name="Google Shape;402;p80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03" name="Google Shape;403;p80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04" name="Google Shape;404;p80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5" name="Google Shape;40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2 - Yellow">
  <p:cSld name="Title, Subtitle, &amp; Bullets_1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81"/>
          <p:cNvSpPr txBox="1"/>
          <p:nvPr/>
        </p:nvSpPr>
        <p:spPr>
          <a:xfrm>
            <a:off x="435150" y="1198294"/>
            <a:ext cx="8214900" cy="5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8" name="Google Shape;408;p81"/>
          <p:cNvSpPr txBox="1">
            <a:spLocks noGrp="1"/>
          </p:cNvSpPr>
          <p:nvPr>
            <p:ph type="title"/>
          </p:nvPr>
        </p:nvSpPr>
        <p:spPr>
          <a:xfrm>
            <a:off x="334894" y="483797"/>
            <a:ext cx="82335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09" name="Google Shape;409;p81"/>
          <p:cNvSpPr txBox="1">
            <a:spLocks noGrp="1"/>
          </p:cNvSpPr>
          <p:nvPr>
            <p:ph type="body" idx="1"/>
          </p:nvPr>
        </p:nvSpPr>
        <p:spPr>
          <a:xfrm>
            <a:off x="451256" y="1529869"/>
            <a:ext cx="8214900" cy="240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10" name="Google Shape;410;p81"/>
          <p:cNvSpPr txBox="1">
            <a:spLocks noGrp="1"/>
          </p:cNvSpPr>
          <p:nvPr>
            <p:ph type="subTitle" idx="2"/>
          </p:nvPr>
        </p:nvSpPr>
        <p:spPr>
          <a:xfrm>
            <a:off x="410869" y="1138228"/>
            <a:ext cx="8255400" cy="5124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1" name="Google Shape;411;p81"/>
          <p:cNvSpPr/>
          <p:nvPr/>
        </p:nvSpPr>
        <p:spPr>
          <a:xfrm>
            <a:off x="410869" y="4652625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" name="Google Shape;41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69" y="4718241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Blue">
  <p:cSld name="Quote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82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5" name="Google Shape;415;p82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6" name="Google Shape;416;p82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7" name="Google Shape;417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Yellow">
  <p:cSld name="Quote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83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0" name="Google Shape;420;p83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1" name="Google Shape;421;p83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2" name="Google Shape;42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4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5" name="Google Shape;425;p84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6" name="Google Shape;426;p84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7" name="Google Shape;42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Red">
  <p:cSld name="Quote_3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5"/>
          <p:cNvSpPr txBox="1">
            <a:spLocks noGrp="1"/>
          </p:cNvSpPr>
          <p:nvPr>
            <p:ph type="title"/>
          </p:nvPr>
        </p:nvSpPr>
        <p:spPr>
          <a:xfrm>
            <a:off x="1811841" y="1515478"/>
            <a:ext cx="54642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5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30" name="Google Shape;430;p85"/>
          <p:cNvSpPr txBox="1">
            <a:spLocks noGrp="1"/>
          </p:cNvSpPr>
          <p:nvPr>
            <p:ph type="subTitle" idx="1"/>
          </p:nvPr>
        </p:nvSpPr>
        <p:spPr>
          <a:xfrm>
            <a:off x="1900631" y="3621544"/>
            <a:ext cx="5571900" cy="752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31" name="Google Shape;431;p85"/>
          <p:cNvSpPr/>
          <p:nvPr/>
        </p:nvSpPr>
        <p:spPr>
          <a:xfrm>
            <a:off x="6266241" y="89541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2" name="Google Shape;432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6341" y="155156"/>
            <a:ext cx="2652992" cy="170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86"/>
          <p:cNvSpPr/>
          <p:nvPr/>
        </p:nvSpPr>
        <p:spPr>
          <a:xfrm>
            <a:off x="94" y="0"/>
            <a:ext cx="9144000" cy="51435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Green Footer">
  <p:cSld name="Blank Green Foot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87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37" name="Google Shape;437;p87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438" name="Google Shape;438;p87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Red Footer">
  <p:cSld name="Blank Red Foot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88"/>
          <p:cNvSpPr txBox="1">
            <a:spLocks noGrp="1"/>
          </p:cNvSpPr>
          <p:nvPr>
            <p:ph type="title"/>
          </p:nvPr>
        </p:nvSpPr>
        <p:spPr>
          <a:xfrm>
            <a:off x="167100" y="522375"/>
            <a:ext cx="66141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63500" marR="0" lvl="0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00"/>
              <a:buFont typeface="Google Sans"/>
              <a:buNone/>
              <a:defRPr sz="2600" i="0" u="none" strike="noStrike" cap="none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63500" marR="0" lvl="1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63500" marR="0" lvl="2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63500" marR="0" lvl="3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63500" marR="0" lvl="4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63500" marR="0" lvl="5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63500" marR="0" lvl="6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63500" marR="0" lvl="7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63500" marR="0" lvl="8" indent="-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Google Sans"/>
              <a:buNone/>
              <a:defRPr sz="36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41" name="Google Shape;441;p88"/>
          <p:cNvSpPr/>
          <p:nvPr/>
        </p:nvSpPr>
        <p:spPr>
          <a:xfrm>
            <a:off x="7934701" y="218775"/>
            <a:ext cx="1209300" cy="2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Font typeface="Roboto"/>
              <a:buNone/>
            </a:pPr>
            <a:r>
              <a:rPr lang="en" sz="600" b="0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500"/>
          </a:p>
        </p:txBody>
      </p:sp>
      <p:sp>
        <p:nvSpPr>
          <p:cNvPr id="442" name="Google Shape;442;p88"/>
          <p:cNvSpPr txBox="1">
            <a:spLocks noGrp="1"/>
          </p:cNvSpPr>
          <p:nvPr>
            <p:ph type="sldNum" idx="12"/>
          </p:nvPr>
        </p:nvSpPr>
        <p:spPr>
          <a:xfrm>
            <a:off x="4419600" y="4604044"/>
            <a:ext cx="2133600" cy="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Font typeface="Arial"/>
              <a:buNone/>
              <a:defRPr sz="1000" b="0" i="0" u="none" strike="noStrike" cap="non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buNone/>
              <a:defRPr sz="500"/>
            </a:lvl1pPr>
            <a:lvl2pPr lvl="1" rtl="0">
              <a:buNone/>
              <a:defRPr sz="500"/>
            </a:lvl2pPr>
            <a:lvl3pPr lvl="2" rtl="0">
              <a:buNone/>
              <a:defRPr sz="500"/>
            </a:lvl3pPr>
            <a:lvl4pPr lvl="3" rtl="0">
              <a:buNone/>
              <a:defRPr sz="500"/>
            </a:lvl4pPr>
            <a:lvl5pPr lvl="4" rtl="0">
              <a:buNone/>
              <a:defRPr sz="500"/>
            </a:lvl5pPr>
            <a:lvl6pPr lvl="5" rtl="0">
              <a:buNone/>
              <a:defRPr sz="500"/>
            </a:lvl6pPr>
            <a:lvl7pPr lvl="6" rtl="0">
              <a:buNone/>
              <a:defRPr sz="500"/>
            </a:lvl7pPr>
            <a:lvl8pPr lvl="7" rtl="0">
              <a:buNone/>
              <a:defRPr sz="500"/>
            </a:lvl8pPr>
            <a:lvl9pPr lvl="8" rtl="0">
              <a:buNone/>
              <a:defRPr sz="5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90"/>
          <p:cNvSpPr txBox="1">
            <a:spLocks noGrp="1"/>
          </p:cNvSpPr>
          <p:nvPr>
            <p:ph type="title"/>
          </p:nvPr>
        </p:nvSpPr>
        <p:spPr>
          <a:xfrm>
            <a:off x="311700" y="334325"/>
            <a:ext cx="8520600" cy="5727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1 1">
  <p:cSld name="Presentation 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 1">
  <p:cSld name="CUSTOM_7_2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92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92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93"/>
          <p:cNvSpPr txBox="1">
            <a:spLocks noGrp="1"/>
          </p:cNvSpPr>
          <p:nvPr>
            <p:ph type="title"/>
          </p:nvPr>
        </p:nvSpPr>
        <p:spPr>
          <a:xfrm>
            <a:off x="1145430" y="355600"/>
            <a:ext cx="6853200" cy="16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"/>
              <a:buNone/>
              <a:defRPr sz="4500" b="0" i="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9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2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455" name="Google Shape;455;p9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000" cy="2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456" name="Google Shape;456;p9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 sz="7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Left Blue">
  <p:cSld name="CUSTOM_3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94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94"/>
          <p:cNvSpPr txBox="1">
            <a:spLocks noGrp="1"/>
          </p:cNvSpPr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0" name="Google Shape;460;p94"/>
          <p:cNvSpPr txBox="1">
            <a:spLocks noGrp="1"/>
          </p:cNvSpPr>
          <p:nvPr>
            <p:ph type="body" idx="1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61" name="Google Shape;461;p94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ctr" anchorCtr="0">
            <a:no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5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sz="500" b="0" i="0" u="none" strike="noStrike" cap="non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2" name="Google Shape;462;p9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34275" tIns="34275" rIns="342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5" name="Google Shape;465;p9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6" name="Google Shape;466;p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5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1.xml"/><Relationship Id="rId18" Type="http://schemas.openxmlformats.org/officeDocument/2006/relationships/slideLayout" Target="../slideLayouts/slideLayout76.xml"/><Relationship Id="rId26" Type="http://schemas.openxmlformats.org/officeDocument/2006/relationships/slideLayout" Target="../slideLayouts/slideLayout84.xml"/><Relationship Id="rId3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79.xml"/><Relationship Id="rId34" Type="http://schemas.openxmlformats.org/officeDocument/2006/relationships/theme" Target="../theme/theme4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17" Type="http://schemas.openxmlformats.org/officeDocument/2006/relationships/slideLayout" Target="../slideLayouts/slideLayout75.xml"/><Relationship Id="rId25" Type="http://schemas.openxmlformats.org/officeDocument/2006/relationships/slideLayout" Target="../slideLayouts/slideLayout83.xml"/><Relationship Id="rId33" Type="http://schemas.openxmlformats.org/officeDocument/2006/relationships/slideLayout" Target="../slideLayouts/slideLayout91.xml"/><Relationship Id="rId2" Type="http://schemas.openxmlformats.org/officeDocument/2006/relationships/slideLayout" Target="../slideLayouts/slideLayout60.xml"/><Relationship Id="rId16" Type="http://schemas.openxmlformats.org/officeDocument/2006/relationships/slideLayout" Target="../slideLayouts/slideLayout74.xml"/><Relationship Id="rId20" Type="http://schemas.openxmlformats.org/officeDocument/2006/relationships/slideLayout" Target="../slideLayouts/slideLayout78.xml"/><Relationship Id="rId29" Type="http://schemas.openxmlformats.org/officeDocument/2006/relationships/slideLayout" Target="../slideLayouts/slideLayout87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24" Type="http://schemas.openxmlformats.org/officeDocument/2006/relationships/slideLayout" Target="../slideLayouts/slideLayout82.xml"/><Relationship Id="rId32" Type="http://schemas.openxmlformats.org/officeDocument/2006/relationships/slideLayout" Target="../slideLayouts/slideLayout90.xml"/><Relationship Id="rId5" Type="http://schemas.openxmlformats.org/officeDocument/2006/relationships/slideLayout" Target="../slideLayouts/slideLayout63.xml"/><Relationship Id="rId15" Type="http://schemas.openxmlformats.org/officeDocument/2006/relationships/slideLayout" Target="../slideLayouts/slideLayout73.xml"/><Relationship Id="rId23" Type="http://schemas.openxmlformats.org/officeDocument/2006/relationships/slideLayout" Target="../slideLayouts/slideLayout81.xml"/><Relationship Id="rId28" Type="http://schemas.openxmlformats.org/officeDocument/2006/relationships/slideLayout" Target="../slideLayouts/slideLayout86.xml"/><Relationship Id="rId36" Type="http://schemas.openxmlformats.org/officeDocument/2006/relationships/image" Target="../media/image1.png"/><Relationship Id="rId10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89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72.xml"/><Relationship Id="rId22" Type="http://schemas.openxmlformats.org/officeDocument/2006/relationships/slideLayout" Target="../slideLayouts/slideLayout80.xml"/><Relationship Id="rId27" Type="http://schemas.openxmlformats.org/officeDocument/2006/relationships/slideLayout" Target="../slideLayouts/slideLayout85.xml"/><Relationship Id="rId30" Type="http://schemas.openxmlformats.org/officeDocument/2006/relationships/slideLayout" Target="../slideLayouts/slideLayout88.xml"/><Relationship Id="rId35" Type="http://schemas.openxmlformats.org/officeDocument/2006/relationships/image" Target="../media/image32.png"/><Relationship Id="rId8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408411" y="1050316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295847" y="453138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>
          <a:blip r:embed="rId34">
            <a:alphaModFix/>
          </a:blip>
          <a:stretch>
            <a:fillRect/>
          </a:stretch>
        </p:blipFill>
        <p:spPr>
          <a:xfrm>
            <a:off x="395947" y="4596998"/>
            <a:ext cx="2652992" cy="17095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395944" y="284316"/>
            <a:ext cx="8479200" cy="7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6"/>
          <p:cNvSpPr txBox="1">
            <a:spLocks noGrp="1"/>
          </p:cNvSpPr>
          <p:nvPr>
            <p:ph type="title"/>
          </p:nvPr>
        </p:nvSpPr>
        <p:spPr>
          <a:xfrm>
            <a:off x="781725" y="1234472"/>
            <a:ext cx="6822600" cy="9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1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8" name="Google Shape;228;p46"/>
          <p:cNvSpPr txBox="1">
            <a:spLocks noGrp="1"/>
          </p:cNvSpPr>
          <p:nvPr>
            <p:ph type="body" idx="1"/>
          </p:nvPr>
        </p:nvSpPr>
        <p:spPr>
          <a:xfrm>
            <a:off x="779756" y="2839978"/>
            <a:ext cx="6087900" cy="20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lvl="0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●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○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■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●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○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■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●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○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238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500"/>
              <a:buFont typeface="Google Sans"/>
              <a:buChar char="■"/>
              <a:defRPr sz="15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5">
            <a:alphaModFix/>
          </a:blip>
          <a:stretch>
            <a:fillRect/>
          </a:stretch>
        </a:blip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2"/>
          <p:cNvSpPr txBox="1"/>
          <p:nvPr/>
        </p:nvSpPr>
        <p:spPr>
          <a:xfrm>
            <a:off x="408411" y="1050316"/>
            <a:ext cx="6788100" cy="10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241300" lvl="0" indent="-88900" algn="l" rtl="0">
              <a:spcBef>
                <a:spcPts val="2200"/>
              </a:spcBef>
              <a:spcAft>
                <a:spcPts val="0"/>
              </a:spcAft>
              <a:buNone/>
            </a:pPr>
            <a:endParaRPr sz="20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9" name="Google Shape;289;p62"/>
          <p:cNvSpPr txBox="1">
            <a:spLocks noGrp="1"/>
          </p:cNvSpPr>
          <p:nvPr>
            <p:ph type="body" idx="1"/>
          </p:nvPr>
        </p:nvSpPr>
        <p:spPr>
          <a:xfrm>
            <a:off x="424519" y="1525167"/>
            <a:ext cx="8214900" cy="24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sp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■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●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○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Char char="■"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0" name="Google Shape;290;p62"/>
          <p:cNvSpPr/>
          <p:nvPr/>
        </p:nvSpPr>
        <p:spPr>
          <a:xfrm>
            <a:off x="295847" y="4531383"/>
            <a:ext cx="2814600" cy="276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1" name="Google Shape;291;p62"/>
          <p:cNvPicPr preferRelativeResize="0"/>
          <p:nvPr/>
        </p:nvPicPr>
        <p:blipFill>
          <a:blip r:embed="rId36">
            <a:alphaModFix/>
          </a:blip>
          <a:stretch>
            <a:fillRect/>
          </a:stretch>
        </p:blipFill>
        <p:spPr>
          <a:xfrm>
            <a:off x="395947" y="4596998"/>
            <a:ext cx="2652992" cy="170953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62"/>
          <p:cNvSpPr txBox="1">
            <a:spLocks noGrp="1"/>
          </p:cNvSpPr>
          <p:nvPr>
            <p:ph type="title"/>
          </p:nvPr>
        </p:nvSpPr>
        <p:spPr>
          <a:xfrm>
            <a:off x="395944" y="284316"/>
            <a:ext cx="8479200" cy="7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 sz="5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  <p:sldLayoutId id="2147483727" r:id="rId22"/>
    <p:sldLayoutId id="2147483728" r:id="rId23"/>
    <p:sldLayoutId id="2147483729" r:id="rId24"/>
    <p:sldLayoutId id="2147483730" r:id="rId25"/>
    <p:sldLayoutId id="2147483731" r:id="rId26"/>
    <p:sldLayoutId id="2147483732" r:id="rId27"/>
    <p:sldLayoutId id="2147483733" r:id="rId28"/>
    <p:sldLayoutId id="2147483734" r:id="rId29"/>
    <p:sldLayoutId id="2147483735" r:id="rId30"/>
    <p:sldLayoutId id="2147483736" r:id="rId31"/>
    <p:sldLayoutId id="2147483737" r:id="rId32"/>
    <p:sldLayoutId id="2147483738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33.jpg"/><Relationship Id="rId4" Type="http://schemas.openxmlformats.org/officeDocument/2006/relationships/image" Target="../media/image3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5.xml"/><Relationship Id="rId4" Type="http://schemas.openxmlformats.org/officeDocument/2006/relationships/hyperlink" Target="https://www.tableau.com/data-insights/reference-library/visual-analytic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5.xml"/><Relationship Id="rId4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5.xml"/><Relationship Id="rId4" Type="http://schemas.openxmlformats.org/officeDocument/2006/relationships/image" Target="../media/image3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5.xml"/><Relationship Id="rId4" Type="http://schemas.openxmlformats.org/officeDocument/2006/relationships/image" Target="../media/image3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5.xml"/><Relationship Id="rId5" Type="http://schemas.openxmlformats.org/officeDocument/2006/relationships/hyperlink" Target="https://plotly.com/python/basic-charts/" TargetMode="External"/><Relationship Id="rId4" Type="http://schemas.openxmlformats.org/officeDocument/2006/relationships/hyperlink" Target="https://plotly.com/python/plotly-fundamental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96"/>
          <p:cNvSpPr txBox="1">
            <a:spLocks noGrp="1"/>
          </p:cNvSpPr>
          <p:nvPr>
            <p:ph type="title"/>
          </p:nvPr>
        </p:nvSpPr>
        <p:spPr>
          <a:xfrm>
            <a:off x="1161675" y="2104200"/>
            <a:ext cx="5657700" cy="9351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Advanced Data Visualization </a:t>
            </a:r>
            <a:endParaRPr sz="28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#First_Session</a:t>
            </a:r>
            <a:endParaRPr sz="2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2" name="Google Shape;472;p96"/>
          <p:cNvSpPr txBox="1">
            <a:spLocks noGrp="1"/>
          </p:cNvSpPr>
          <p:nvPr>
            <p:ph type="subTitle" idx="1"/>
          </p:nvPr>
        </p:nvSpPr>
        <p:spPr>
          <a:xfrm>
            <a:off x="3280875" y="3607547"/>
            <a:ext cx="1419300" cy="300000"/>
          </a:xfrm>
          <a:prstGeom prst="rect">
            <a:avLst/>
          </a:prstGeom>
        </p:spPr>
        <p:txBody>
          <a:bodyPr spcFirstLastPara="1" wrap="square" lIns="34275" tIns="34275" rIns="34275" bIns="342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2021-2022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oogle Shape;529;p105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105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31" name="Google Shape;531;p105"/>
          <p:cNvSpPr txBox="1"/>
          <p:nvPr/>
        </p:nvSpPr>
        <p:spPr>
          <a:xfrm>
            <a:off x="340525" y="486450"/>
            <a:ext cx="8844300" cy="45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Why To Use Bar Chart: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b="1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bars give a visual display for </a:t>
            </a:r>
            <a:r>
              <a:rPr lang="en" sz="190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comparing quantities</a:t>
            </a:r>
            <a:r>
              <a:rPr lang="en" sz="1900" b="1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in </a:t>
            </a:r>
            <a:r>
              <a:rPr lang="en" sz="190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different categories.</a:t>
            </a:r>
            <a:endParaRPr sz="1900" b="1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It is used to compare data sets. Data sets are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independent </a:t>
            </a:r>
            <a:r>
              <a:rPr lang="en" sz="19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of one another.</a:t>
            </a:r>
            <a:endParaRPr sz="19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It helps in studying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patterns over long periods</a:t>
            </a:r>
            <a:r>
              <a:rPr lang="en" sz="19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 of time.</a:t>
            </a:r>
            <a:endParaRPr sz="19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9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32" name="Google Shape;532;p105"/>
          <p:cNvSpPr txBox="1"/>
          <p:nvPr/>
        </p:nvSpPr>
        <p:spPr>
          <a:xfrm>
            <a:off x="2263650" y="3098625"/>
            <a:ext cx="46167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oogle Shape;537;p106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106"/>
          <p:cNvSpPr txBox="1"/>
          <p:nvPr/>
        </p:nvSpPr>
        <p:spPr>
          <a:xfrm>
            <a:off x="1302000" y="2004088"/>
            <a:ext cx="6540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JUPYTER TIME</a:t>
            </a:r>
            <a:endParaRPr sz="50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39" name="Google Shape;539;p106"/>
          <p:cNvSpPr/>
          <p:nvPr/>
        </p:nvSpPr>
        <p:spPr>
          <a:xfrm>
            <a:off x="707337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106"/>
          <p:cNvSpPr/>
          <p:nvPr/>
        </p:nvSpPr>
        <p:spPr>
          <a:xfrm>
            <a:off x="87052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107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107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7" name="Google Shape;547;p107"/>
          <p:cNvSpPr txBox="1"/>
          <p:nvPr/>
        </p:nvSpPr>
        <p:spPr>
          <a:xfrm>
            <a:off x="188125" y="486450"/>
            <a:ext cx="9659400" cy="3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Box Plot (</a:t>
            </a:r>
            <a:r>
              <a:rPr lang="en" sz="210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whisker plot)</a:t>
            </a: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is Box Plot and Why It’s Useful:</a:t>
            </a:r>
            <a:endParaRPr sz="19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box plot or whisker plot is a type of chart often used in </a:t>
            </a:r>
            <a:r>
              <a:rPr lang="en" sz="185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exploratory data analysis.</a:t>
            </a:r>
            <a:endParaRPr sz="1850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Box plots visually show the </a:t>
            </a:r>
            <a:r>
              <a:rPr lang="en" sz="18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distribution of numerical</a:t>
            </a:r>
            <a:r>
              <a:rPr lang="en" sz="185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8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data and skewness through displaying the data quartiles (or percentiles) and averages.</a:t>
            </a:r>
            <a:endParaRPr sz="18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90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108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108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4" name="Google Shape;554;p108"/>
          <p:cNvSpPr txBox="1"/>
          <p:nvPr/>
        </p:nvSpPr>
        <p:spPr>
          <a:xfrm>
            <a:off x="340525" y="17400"/>
            <a:ext cx="9659400" cy="51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Box plots show the five-number summary of a set of data:</a:t>
            </a:r>
            <a:endParaRPr sz="2100" b="1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550"/>
              <a:buFont typeface="Google Sans"/>
              <a:buAutoNum type="arabicPeriod"/>
            </a:pPr>
            <a:r>
              <a:rPr lang="en" sz="15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Minimum Score: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lowest score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50"/>
              <a:buFont typeface="Google Sans"/>
              <a:buAutoNum type="arabicPeriod"/>
            </a:pPr>
            <a:r>
              <a:rPr lang="en" sz="15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Lower Quartile:</a:t>
            </a:r>
            <a:r>
              <a:rPr lang="en" sz="1550" b="1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Twenty-five percent of scores fall below the lower quartile value 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18288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   (also known as the first quartile).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550"/>
              <a:buFont typeface="Google Sans"/>
              <a:buAutoNum type="arabicPeriod"/>
            </a:pPr>
            <a:r>
              <a:rPr lang="en" sz="15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Median:</a:t>
            </a:r>
            <a:r>
              <a:rPr lang="en" sz="1550" b="1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It</a:t>
            </a:r>
            <a:r>
              <a:rPr lang="en" sz="1550" b="1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marks the mid-point of the data and is shown by the line that divides the box 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 			     into two parts (sometimes known as the second quartile).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550"/>
              <a:buFont typeface="Google Sans"/>
              <a:buAutoNum type="arabicPeriod"/>
            </a:pPr>
            <a:r>
              <a:rPr lang="en" sz="15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Upper Quartile: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Seventy-five percent of the scores fall below the upper quartile value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1371600" lvl="0" indent="4572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 (also known as the third quartile).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7025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550"/>
              <a:buFont typeface="Google Sans"/>
              <a:buAutoNum type="arabicPeriod"/>
            </a:pPr>
            <a:r>
              <a:rPr lang="en" sz="155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Maximum Score: </a:t>
            </a:r>
            <a:r>
              <a:rPr lang="en" sz="155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highest score</a:t>
            </a:r>
            <a:endParaRPr sz="155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9" name="Google Shape;559;p109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109"/>
          <p:cNvSpPr txBox="1"/>
          <p:nvPr/>
        </p:nvSpPr>
        <p:spPr>
          <a:xfrm>
            <a:off x="1302000" y="2004088"/>
            <a:ext cx="6540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JUPYTER TIME</a:t>
            </a:r>
            <a:endParaRPr sz="50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1" name="Google Shape;561;p109"/>
          <p:cNvSpPr/>
          <p:nvPr/>
        </p:nvSpPr>
        <p:spPr>
          <a:xfrm>
            <a:off x="707337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109"/>
          <p:cNvSpPr/>
          <p:nvPr/>
        </p:nvSpPr>
        <p:spPr>
          <a:xfrm>
            <a:off x="87052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110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110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9" name="Google Shape;569;p110"/>
          <p:cNvSpPr txBox="1"/>
          <p:nvPr/>
        </p:nvSpPr>
        <p:spPr>
          <a:xfrm>
            <a:off x="188125" y="257850"/>
            <a:ext cx="9659400" cy="45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What is a violin plot?</a:t>
            </a:r>
            <a:endParaRPr sz="2100" b="1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A violin plot imagines the </a:t>
            </a: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distributions of numerical data</a:t>
            </a: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 for one or more groups</a:t>
            </a:r>
            <a:endParaRPr sz="19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using </a:t>
            </a: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intensity curves</a:t>
            </a: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. The </a:t>
            </a: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width </a:t>
            </a: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of each curve corresponds to the </a:t>
            </a: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approximate</a:t>
            </a:r>
            <a:endParaRPr sz="19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frequency of data points </a:t>
            </a: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in each region.</a:t>
            </a:r>
            <a:endParaRPr sz="19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Densities are often accompanied by a superimposed chart type, </a:t>
            </a:r>
            <a:endParaRPr sz="19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such as a </a:t>
            </a:r>
            <a:r>
              <a:rPr lang="en" sz="19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box chart</a:t>
            </a:r>
            <a:r>
              <a:rPr lang="en" sz="1900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, to provide additional information.</a:t>
            </a:r>
            <a:endParaRPr sz="1900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4" name="Google Shape;574;p111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111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6" name="Google Shape;576;p111"/>
          <p:cNvSpPr txBox="1"/>
          <p:nvPr/>
        </p:nvSpPr>
        <p:spPr>
          <a:xfrm>
            <a:off x="340525" y="257850"/>
            <a:ext cx="9659400" cy="33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chemeClr val="accent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When you should use a violin plot ?</a:t>
            </a:r>
            <a:endParaRPr sz="2100" b="1">
              <a:solidFill>
                <a:schemeClr val="accent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Violin plots are used to observe the </a:t>
            </a:r>
            <a:r>
              <a:rPr lang="en" sz="1900">
                <a:solidFill>
                  <a:schemeClr val="accent1"/>
                </a:solidFill>
              </a:rPr>
              <a:t>distribution of numeric data</a:t>
            </a:r>
            <a:r>
              <a:rPr lang="en" sz="1900">
                <a:solidFill>
                  <a:schemeClr val="lt2"/>
                </a:solidFill>
              </a:rPr>
              <a:t>, </a:t>
            </a:r>
            <a:endParaRPr sz="190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and are especially useful when you want to make a </a:t>
            </a:r>
            <a:r>
              <a:rPr lang="en" sz="1900">
                <a:solidFill>
                  <a:schemeClr val="accent1"/>
                </a:solidFill>
              </a:rPr>
              <a:t>comparison of distributions</a:t>
            </a:r>
            <a:r>
              <a:rPr lang="en" sz="1900">
                <a:solidFill>
                  <a:schemeClr val="lt2"/>
                </a:solidFill>
              </a:rPr>
              <a:t> </a:t>
            </a:r>
            <a:endParaRPr sz="190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between multiple groups.</a:t>
            </a:r>
            <a:endParaRPr sz="190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The </a:t>
            </a:r>
            <a:r>
              <a:rPr lang="en" sz="1900">
                <a:solidFill>
                  <a:schemeClr val="accent1"/>
                </a:solidFill>
              </a:rPr>
              <a:t>peaks</a:t>
            </a:r>
            <a:r>
              <a:rPr lang="en" sz="1900">
                <a:solidFill>
                  <a:schemeClr val="lt2"/>
                </a:solidFill>
              </a:rPr>
              <a:t>, </a:t>
            </a:r>
            <a:r>
              <a:rPr lang="en" sz="1900">
                <a:solidFill>
                  <a:schemeClr val="accent1"/>
                </a:solidFill>
              </a:rPr>
              <a:t>valleys</a:t>
            </a:r>
            <a:r>
              <a:rPr lang="en" sz="1900">
                <a:solidFill>
                  <a:schemeClr val="lt2"/>
                </a:solidFill>
              </a:rPr>
              <a:t>, and </a:t>
            </a:r>
            <a:r>
              <a:rPr lang="en" sz="1900">
                <a:solidFill>
                  <a:schemeClr val="accent1"/>
                </a:solidFill>
              </a:rPr>
              <a:t>tails </a:t>
            </a:r>
            <a:r>
              <a:rPr lang="en" sz="1900">
                <a:solidFill>
                  <a:schemeClr val="lt2"/>
                </a:solidFill>
              </a:rPr>
              <a:t>of each group’s density curve can be compared</a:t>
            </a:r>
            <a:endParaRPr sz="190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to see where groups are </a:t>
            </a:r>
            <a:r>
              <a:rPr lang="en" sz="1900">
                <a:solidFill>
                  <a:schemeClr val="accent1"/>
                </a:solidFill>
              </a:rPr>
              <a:t>similar or different. </a:t>
            </a:r>
            <a:endParaRPr sz="2100" b="1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112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112"/>
          <p:cNvSpPr txBox="1"/>
          <p:nvPr/>
        </p:nvSpPr>
        <p:spPr>
          <a:xfrm>
            <a:off x="1302000" y="2004088"/>
            <a:ext cx="6540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JUPYTER TIME</a:t>
            </a:r>
            <a:endParaRPr sz="50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3" name="Google Shape;583;p112"/>
          <p:cNvSpPr/>
          <p:nvPr/>
        </p:nvSpPr>
        <p:spPr>
          <a:xfrm>
            <a:off x="707337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112"/>
          <p:cNvSpPr/>
          <p:nvPr/>
        </p:nvSpPr>
        <p:spPr>
          <a:xfrm>
            <a:off x="870525" y="1860089"/>
            <a:ext cx="1146900" cy="10899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6BA17"/>
          </a:solidFill>
          <a:ln w="9525" cap="flat" cmpd="sng">
            <a:solidFill>
              <a:srgbClr val="F6BA1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13"/>
          <p:cNvSpPr txBox="1"/>
          <p:nvPr/>
        </p:nvSpPr>
        <p:spPr>
          <a:xfrm>
            <a:off x="689125" y="1618000"/>
            <a:ext cx="7850100" cy="140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600">
                <a:solidFill>
                  <a:srgbClr val="00B050"/>
                </a:solidFill>
              </a:rPr>
              <a:t>   Questions </a:t>
            </a:r>
            <a:r>
              <a:rPr lang="en" sz="6600">
                <a:solidFill>
                  <a:srgbClr val="4285F4"/>
                </a:solidFill>
              </a:rPr>
              <a:t>Time</a:t>
            </a:r>
            <a:endParaRPr sz="6600">
              <a:solidFill>
                <a:srgbClr val="4285F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590" name="Google Shape;590;p113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509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5" name="Google Shape;595;p1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63400" y="1567088"/>
            <a:ext cx="4508750" cy="237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114"/>
          <p:cNvSpPr txBox="1">
            <a:spLocks noGrp="1"/>
          </p:cNvSpPr>
          <p:nvPr>
            <p:ph type="title"/>
          </p:nvPr>
        </p:nvSpPr>
        <p:spPr>
          <a:xfrm>
            <a:off x="425825" y="1758000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you.</a:t>
            </a:r>
            <a:endParaRPr sz="4000" b="0" i="0" u="none" strike="noStrike" cap="none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97" name="Google Shape;597;p114"/>
          <p:cNvPicPr preferRelativeResize="0"/>
          <p:nvPr/>
        </p:nvPicPr>
        <p:blipFill rotWithShape="1">
          <a:blip r:embed="rId4">
            <a:alphaModFix/>
          </a:blip>
          <a:srcRect r="2666"/>
          <a:stretch/>
        </p:blipFill>
        <p:spPr>
          <a:xfrm>
            <a:off x="5082150" y="1397200"/>
            <a:ext cx="755910" cy="6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114"/>
          <p:cNvSpPr txBox="1">
            <a:spLocks noGrp="1"/>
          </p:cNvSpPr>
          <p:nvPr>
            <p:ph type="subTitle" idx="1"/>
          </p:nvPr>
        </p:nvSpPr>
        <p:spPr>
          <a:xfrm>
            <a:off x="425825" y="2408850"/>
            <a:ext cx="7667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/>
              <a:t>Very much!</a:t>
            </a:r>
            <a:endParaRPr sz="4000" i="0" u="none" strike="noStrike" cap="none">
              <a:solidFill>
                <a:schemeClr val="accent1"/>
              </a:solidFill>
            </a:endParaRPr>
          </a:p>
        </p:txBody>
      </p:sp>
      <p:sp>
        <p:nvSpPr>
          <p:cNvPr id="599" name="Google Shape;599;p114"/>
          <p:cNvSpPr/>
          <p:nvPr/>
        </p:nvSpPr>
        <p:spPr>
          <a:xfrm>
            <a:off x="460925" y="4797800"/>
            <a:ext cx="921900" cy="199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14"/>
          <p:cNvSpPr/>
          <p:nvPr/>
        </p:nvSpPr>
        <p:spPr>
          <a:xfrm>
            <a:off x="7153375" y="4842800"/>
            <a:ext cx="393600" cy="109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1" name="Google Shape;601;p114"/>
          <p:cNvPicPr preferRelativeResize="0"/>
          <p:nvPr/>
        </p:nvPicPr>
        <p:blipFill rotWithShape="1">
          <a:blip r:embed="rId5">
            <a:alphaModFix/>
          </a:blip>
          <a:srcRect t="30252" b="31717"/>
          <a:stretch/>
        </p:blipFill>
        <p:spPr>
          <a:xfrm>
            <a:off x="121279" y="4333900"/>
            <a:ext cx="3702548" cy="61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97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610801" y="539677"/>
            <a:ext cx="4188723" cy="699276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97"/>
          <p:cNvSpPr txBox="1"/>
          <p:nvPr/>
        </p:nvSpPr>
        <p:spPr>
          <a:xfrm>
            <a:off x="1891348" y="1400577"/>
            <a:ext cx="5361300" cy="2714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Table OF Content:</a:t>
            </a:r>
            <a:endParaRPr sz="23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Data Visualization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What is Plotly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Bar Charts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Box Plots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Violin Plots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Google Sans"/>
              <a:buAutoNum type="arabicPeriod"/>
            </a:pPr>
            <a:r>
              <a:rPr lang="en" sz="18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Question Time</a:t>
            </a:r>
            <a:endParaRPr sz="18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98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98"/>
          <p:cNvSpPr txBox="1"/>
          <p:nvPr/>
        </p:nvSpPr>
        <p:spPr>
          <a:xfrm>
            <a:off x="340525" y="537350"/>
            <a:ext cx="8337600" cy="38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Data visualization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It is the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graphical representation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of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information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and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data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.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By using </a:t>
            </a:r>
            <a:r>
              <a:rPr lang="en" sz="1900">
                <a:solidFill>
                  <a:schemeClr val="lt2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elements like </a:t>
            </a:r>
            <a:r>
              <a:rPr lang="en" sz="1900">
                <a:solidFill>
                  <a:schemeClr val="accent1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charts</a:t>
            </a:r>
            <a:r>
              <a:rPr lang="en" sz="1900"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/>
              </a:rPr>
              <a:t>, </a:t>
            </a:r>
            <a:r>
              <a:rPr lang="en" sz="1900">
                <a:solidFill>
                  <a:schemeClr val="accent1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graphs</a:t>
            </a:r>
            <a:r>
              <a:rPr lang="en" sz="1900"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/>
              </a:rPr>
              <a:t>, </a:t>
            </a:r>
            <a:r>
              <a:rPr lang="en" sz="1900">
                <a:solidFill>
                  <a:schemeClr val="lt2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 </a:t>
            </a:r>
            <a:r>
              <a:rPr lang="en" sz="1900">
                <a:solidFill>
                  <a:schemeClr val="accent1"/>
                </a:solidFill>
                <a:uFill>
                  <a:noFill/>
                </a:uFill>
                <a:latin typeface="Google Sans Medium"/>
                <a:ea typeface="Google Sans Medium"/>
                <a:cs typeface="Google Sans Medium"/>
                <a:sym typeface="Google Sans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,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data visualization tools provide an accessible way to see and understand and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identify the Patterns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,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Trends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,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Correlations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,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and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Outliers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of data sets.</a:t>
            </a:r>
            <a:endParaRPr sz="1900">
              <a:solidFill>
                <a:schemeClr val="lt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 the world of Big Data, data visualization tools and technologies are essential to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analyze massive amounts of information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 </a:t>
            </a:r>
            <a:r>
              <a:rPr lang="en" sz="1900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and make </a:t>
            </a:r>
            <a:r>
              <a:rPr lang="en" sz="19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data-driven decisions</a:t>
            </a:r>
            <a:r>
              <a:rPr lang="en" sz="1900">
                <a:latin typeface="Google Sans Medium"/>
                <a:ea typeface="Google Sans Medium"/>
                <a:cs typeface="Google Sans Medium"/>
                <a:sym typeface="Google Sans Medium"/>
              </a:rPr>
              <a:t>.</a:t>
            </a:r>
            <a:endParaRPr sz="1900"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99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99"/>
          <p:cNvSpPr txBox="1"/>
          <p:nvPr/>
        </p:nvSpPr>
        <p:spPr>
          <a:xfrm>
            <a:off x="340525" y="0"/>
            <a:ext cx="83376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Example: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rgbClr val="888888"/>
                </a:solidFill>
                <a:latin typeface="Google Sans"/>
                <a:ea typeface="Google Sans"/>
                <a:cs typeface="Google Sans"/>
                <a:sym typeface="Google Sans"/>
              </a:rPr>
              <a:t>1-    Covid 19 Trend</a:t>
            </a:r>
            <a:endParaRPr sz="2100" b="1">
              <a:solidFill>
                <a:srgbClr val="88888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91" name="Google Shape;491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275" y="1235800"/>
            <a:ext cx="7712391" cy="290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100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100"/>
          <p:cNvSpPr txBox="1"/>
          <p:nvPr/>
        </p:nvSpPr>
        <p:spPr>
          <a:xfrm>
            <a:off x="340525" y="0"/>
            <a:ext cx="8337600" cy="22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Example: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888888"/>
                </a:solidFill>
                <a:latin typeface="Google Sans"/>
                <a:ea typeface="Google Sans"/>
                <a:cs typeface="Google Sans"/>
                <a:sym typeface="Google Sans"/>
              </a:rPr>
              <a:t>2-   Comparison of </a:t>
            </a:r>
            <a:r>
              <a:rPr lang="en" sz="2100" b="1">
                <a:solidFill>
                  <a:srgbClr val="888888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Football and American Football in USA </a:t>
            </a:r>
            <a:endParaRPr sz="2100" b="1">
              <a:solidFill>
                <a:srgbClr val="888888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100" b="1">
              <a:solidFill>
                <a:srgbClr val="88888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98" name="Google Shape;498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775" y="1244575"/>
            <a:ext cx="7574751" cy="28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101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101"/>
          <p:cNvSpPr txBox="1"/>
          <p:nvPr/>
        </p:nvSpPr>
        <p:spPr>
          <a:xfrm>
            <a:off x="340525" y="0"/>
            <a:ext cx="83376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Example: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888888"/>
                </a:solidFill>
                <a:latin typeface="Google Sans"/>
                <a:ea typeface="Google Sans"/>
                <a:cs typeface="Google Sans"/>
                <a:sym typeface="Google Sans"/>
              </a:rPr>
              <a:t>3-   Global Emissions 1990 – 2011</a:t>
            </a:r>
            <a:endParaRPr sz="2100" b="1">
              <a:solidFill>
                <a:srgbClr val="88888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05" name="Google Shape;505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300" y="1237400"/>
            <a:ext cx="7458199" cy="29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102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102"/>
          <p:cNvSpPr txBox="1"/>
          <p:nvPr/>
        </p:nvSpPr>
        <p:spPr>
          <a:xfrm>
            <a:off x="340525" y="506625"/>
            <a:ext cx="8337600" cy="3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is Plotly:</a:t>
            </a: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It’s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Python library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 is an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interactive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, open-source plotting library that supports over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40 unique chart types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 covering a wide range of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statistical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financial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geographic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scientific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, and </a:t>
            </a:r>
            <a:r>
              <a:rPr lang="en" sz="19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3-dimensional</a:t>
            </a:r>
            <a:r>
              <a:rPr lang="en" sz="1900" b="1">
                <a:solidFill>
                  <a:srgbClr val="585858"/>
                </a:solidFill>
                <a:latin typeface="Google Sans"/>
                <a:ea typeface="Google Sans"/>
                <a:cs typeface="Google Sans"/>
                <a:sym typeface="Google Sans"/>
              </a:rPr>
              <a:t> use-cases.</a:t>
            </a:r>
            <a:endParaRPr sz="1900" b="1">
              <a:solidFill>
                <a:srgbClr val="585858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https://plotly.com/python/plotly-fundamentals/</a:t>
            </a:r>
            <a:endParaRPr sz="1900" b="1" u="sng">
              <a:solidFill>
                <a:schemeClr val="hlink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5"/>
              </a:rPr>
              <a:t>https://plotly.com/python/basic-charts/</a:t>
            </a:r>
            <a:endParaRPr sz="1900" b="1" u="sng">
              <a:solidFill>
                <a:schemeClr val="hlink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103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610801" y="539677"/>
            <a:ext cx="4188723" cy="699276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103"/>
          <p:cNvSpPr txBox="1"/>
          <p:nvPr/>
        </p:nvSpPr>
        <p:spPr>
          <a:xfrm>
            <a:off x="837050" y="1552975"/>
            <a:ext cx="5275800" cy="2262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Visualization Will Be Discussed :</a:t>
            </a:r>
            <a:endParaRPr sz="2300" b="1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Google Sans"/>
              <a:buAutoNum type="arabicPeriod"/>
            </a:pPr>
            <a:r>
              <a:rPr lang="en" sz="23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Bar Charts</a:t>
            </a:r>
            <a:endParaRPr sz="23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Google Sans"/>
              <a:buAutoNum type="arabicPeriod"/>
            </a:pPr>
            <a:r>
              <a:rPr lang="en" sz="23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Box Plots</a:t>
            </a:r>
            <a:endParaRPr sz="23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746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Google Sans"/>
              <a:buAutoNum type="arabicPeriod"/>
            </a:pPr>
            <a:r>
              <a:rPr lang="en" sz="2300" b="1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Violin Plots</a:t>
            </a:r>
            <a:endParaRPr sz="2300" b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104"/>
          <p:cNvPicPr preferRelativeResize="0"/>
          <p:nvPr/>
        </p:nvPicPr>
        <p:blipFill rotWithShape="1">
          <a:blip r:embed="rId3">
            <a:alphaModFix/>
          </a:blip>
          <a:srcRect t="30252" b="31717"/>
          <a:stretch/>
        </p:blipFill>
        <p:spPr>
          <a:xfrm>
            <a:off x="264329" y="4326050"/>
            <a:ext cx="3702548" cy="618101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104"/>
          <p:cNvSpPr txBox="1"/>
          <p:nvPr/>
        </p:nvSpPr>
        <p:spPr>
          <a:xfrm>
            <a:off x="264325" y="559350"/>
            <a:ext cx="76656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4" name="Google Shape;524;p104"/>
          <p:cNvSpPr txBox="1"/>
          <p:nvPr/>
        </p:nvSpPr>
        <p:spPr>
          <a:xfrm>
            <a:off x="340525" y="486450"/>
            <a:ext cx="8844300" cy="424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is Bar Chart (</a:t>
            </a:r>
            <a:r>
              <a:rPr lang="en" sz="2100" b="1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Bar graphs)</a:t>
            </a:r>
            <a:r>
              <a:rPr lang="en" sz="2100" b="1" dirty="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endParaRPr sz="2100" b="1" dirty="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</a:t>
            </a:r>
            <a:r>
              <a:rPr lang="en" sz="1900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bar graph</a:t>
            </a: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is a graph that shows complete data with </a:t>
            </a:r>
            <a:r>
              <a:rPr lang="en" sz="1900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rectangular bars</a:t>
            </a: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and the </a:t>
            </a:r>
            <a:r>
              <a:rPr lang="en" sz="1900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heights of bars</a:t>
            </a: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are proportional to the </a:t>
            </a:r>
            <a:r>
              <a:rPr lang="en" sz="1900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values </a:t>
            </a: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that they represent.</a:t>
            </a:r>
            <a:endParaRPr sz="1900" dirty="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accent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Bar Chart Types:</a:t>
            </a:r>
            <a:endParaRPr sz="2100" b="1" dirty="0">
              <a:solidFill>
                <a:schemeClr val="accent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1097280" lvl="0" indent="-349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Vertical Bar Graph</a:t>
            </a:r>
            <a:endParaRPr sz="1900" dirty="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109728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Horizontal Bar Graph</a:t>
            </a:r>
            <a:endParaRPr sz="1900" dirty="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109728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Grouped Bar Graph</a:t>
            </a:r>
          </a:p>
          <a:p>
            <a:pPr marL="109728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Google Sans"/>
              <a:buAutoNum type="arabicPeriod"/>
            </a:pPr>
            <a:r>
              <a:rPr lang="en" sz="1900" dirty="0">
                <a:solidFill>
                  <a:schemeClr val="l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Stacked Bar Graph</a:t>
            </a:r>
            <a:endParaRPr sz="1900" dirty="0">
              <a:solidFill>
                <a:schemeClr val="l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2100" dirty="0">
              <a:solidFill>
                <a:schemeClr val="dk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SC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Google Developers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DSC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</Words>
  <Application>Microsoft Office PowerPoint</Application>
  <PresentationFormat>On-screen Show (16:9)</PresentationFormat>
  <Paragraphs>70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Arial</vt:lpstr>
      <vt:lpstr>Lucida Sans</vt:lpstr>
      <vt:lpstr>Roboto Mono Light</vt:lpstr>
      <vt:lpstr>Roboto</vt:lpstr>
      <vt:lpstr>Open Sans Light</vt:lpstr>
      <vt:lpstr>Google Sans</vt:lpstr>
      <vt:lpstr>Helvetica Neue</vt:lpstr>
      <vt:lpstr>Google Sans Medium</vt:lpstr>
      <vt:lpstr>Roboto Mono</vt:lpstr>
      <vt:lpstr>Simple Light</vt:lpstr>
      <vt:lpstr>DSC Master</vt:lpstr>
      <vt:lpstr>Google Developers Master</vt:lpstr>
      <vt:lpstr>DSC Master</vt:lpstr>
      <vt:lpstr>Advanced Data Visualization  #First_Session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Data Visualization  #First_Session</dc:title>
  <cp:lastModifiedBy>s30105130201114</cp:lastModifiedBy>
  <cp:revision>1</cp:revision>
  <dcterms:modified xsi:type="dcterms:W3CDTF">2022-03-21T15:31:46Z</dcterms:modified>
</cp:coreProperties>
</file>